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80625" cy="7559675"/>
  <p:notesSz cx="7559675" cy="106918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90" y="-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>
                <a:latin typeface="Arial" pitchFamily="18"/>
                <a:ea typeface="SimSun" pitchFamily="2"/>
                <a:cs typeface="Mangal" pitchFamily="2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>
                <a:latin typeface="Arial" pitchFamily="18"/>
                <a:ea typeface="SimSun" pitchFamily="2"/>
                <a:cs typeface="Mangal" pitchFamily="2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>
                <a:latin typeface="Arial" pitchFamily="18"/>
                <a:ea typeface="SimSun" pitchFamily="2"/>
                <a:cs typeface="Mangal" pitchFamily="2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2FE648-8BE0-4C13-AAB3-9CA065B0E83F}" type="slidenum">
              <a:rPr/>
              <a:pPr>
                <a:defRPr/>
              </a:pPr>
              <a:t>‹N›</a:t>
            </a:fld>
            <a:endParaRPr lang="it-IT" sz="140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/>
          <a:p>
            <a:pPr lvl="0"/>
            <a:endParaRPr lang="it-IT" noProof="0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it-IT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it-IT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it-IT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r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08F722D4-D1F9-49E2-87EB-CC9B346E2458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it-IT" sz="2000" kern="1200">
        <a:solidFill>
          <a:schemeClr val="tx1"/>
        </a:solidFill>
        <a:latin typeface="Arial" pitchFamily="18"/>
        <a:ea typeface="SimSun" pitchFamily="2"/>
        <a:cs typeface="Mangal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16386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34818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36866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38914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40962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43010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45058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47106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49154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51202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53250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18434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55298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20482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22530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24578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26626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28674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30722" name="Segnaposto note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immagine diapositiva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</a:ln>
        </p:spPr>
      </p:sp>
      <p:sp>
        <p:nvSpPr>
          <p:cNvPr id="32770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charset="0"/>
              <a:ea typeface="SimSun" pitchFamily="2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755639" y="2347920"/>
            <a:ext cx="8569440" cy="1620720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512720" y="4282920"/>
            <a:ext cx="7056360" cy="193211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5C6DB-E5E0-4A0F-93AB-807BDDA7CE43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25E7-32AE-458F-B232-E821F74433D6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5f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7308720" y="301680"/>
            <a:ext cx="2266920" cy="6456240"/>
          </a:xfrm>
        </p:spPr>
        <p:txBody>
          <a:bodyPr vert="eaVer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503280" y="301680"/>
            <a:ext cx="6653159" cy="6456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BE08E-B19C-445D-89C2-8E1E6085110A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title" idx="4294967295"/>
          </p:nvPr>
        </p:nvSpPr>
        <p:spPr>
          <a:xfrm>
            <a:off x="503999" y="1769040"/>
            <a:ext cx="9071640" cy="4989240"/>
          </a:xfrm>
        </p:spPr>
        <p:txBody>
          <a:bodyPr anchor="t" anchorCtr="0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A6405-06CE-41E8-A845-4CAAEFFF6645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97040" y="4857840"/>
            <a:ext cx="8567640" cy="1501920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4000" b="1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97040" y="3203640"/>
            <a:ext cx="8567640" cy="16542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69BE3-3423-4B14-8CB7-07E6562E2583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title" idx="4294967295"/>
          </p:nvPr>
        </p:nvSpPr>
        <p:spPr>
          <a:xfrm>
            <a:off x="503280" y="1768320"/>
            <a:ext cx="4459320" cy="4989600"/>
          </a:xfrm>
        </p:spPr>
        <p:txBody>
          <a:bodyPr anchor="t" anchorCtr="0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8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type="title" idx="4294967295"/>
          </p:nvPr>
        </p:nvSpPr>
        <p:spPr>
          <a:xfrm>
            <a:off x="5114879" y="1768320"/>
            <a:ext cx="4460760" cy="4989600"/>
          </a:xfrm>
        </p:spPr>
        <p:txBody>
          <a:bodyPr anchor="t" anchorCtr="0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8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5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E4FBF-E167-487F-9E8A-E28B6B8A730F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719" y="303120"/>
            <a:ext cx="9072720" cy="1258920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4719" y="1692360"/>
            <a:ext cx="4452840" cy="70488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type="title" idx="4294967295"/>
          </p:nvPr>
        </p:nvSpPr>
        <p:spPr>
          <a:xfrm>
            <a:off x="504719" y="2397240"/>
            <a:ext cx="4452840" cy="4356000"/>
          </a:xfrm>
        </p:spPr>
        <p:txBody>
          <a:bodyPr anchor="t" anchorCtr="0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4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5121360" y="1692360"/>
            <a:ext cx="4456080" cy="70488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type="title" idx="4294967295"/>
          </p:nvPr>
        </p:nvSpPr>
        <p:spPr>
          <a:xfrm>
            <a:off x="5121360" y="2397240"/>
            <a:ext cx="4456080" cy="4356000"/>
          </a:xfrm>
        </p:spPr>
        <p:txBody>
          <a:bodyPr anchor="t" anchorCtr="0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24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7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DB2A-32F6-4266-B169-A2D864267130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E223B-CEBB-4114-90A0-AABA942AA9AF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988880"/>
          </a:xfrm>
        </p:spPr>
        <p:txBody>
          <a:bodyPr/>
          <a:lstStyle>
            <a:lvl1pPr>
              <a:spcAft>
                <a:spcPts val="1417"/>
              </a:spcAft>
              <a:defRPr>
                <a:ln>
                  <a:noFill/>
                </a:ln>
              </a:defRPr>
            </a:lvl1pPr>
          </a:lstStyle>
          <a:p>
            <a:endParaRPr lang="it-IT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7DCA0-E809-475E-A254-5842570F5062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719" y="301680"/>
            <a:ext cx="3316320" cy="1279440"/>
          </a:xfrm>
        </p:spPr>
        <p:txBody>
          <a:bodyPr anchor="b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2000" b="1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title" idx="4294967295"/>
          </p:nvPr>
        </p:nvSpPr>
        <p:spPr>
          <a:xfrm>
            <a:off x="3941640" y="301680"/>
            <a:ext cx="5635800" cy="6451560"/>
          </a:xfrm>
        </p:spPr>
        <p:txBody>
          <a:bodyPr anchor="t" anchorCtr="0"/>
          <a:lstStyle>
            <a:lvl1pPr marL="432000" marR="0" indent="-32400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504719" y="1581119"/>
            <a:ext cx="3316320" cy="517212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92626-705B-4902-B99C-5E32238B22B7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976400" y="5291279"/>
            <a:ext cx="6048360" cy="625320"/>
          </a:xfrm>
        </p:spPr>
        <p:txBody>
          <a:bodyPr anchor="b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sz="2000" b="1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title" idx="4294967295"/>
          </p:nvPr>
        </p:nvSpPr>
        <p:spPr>
          <a:xfrm>
            <a:off x="1976400" y="674640"/>
            <a:ext cx="6048360" cy="4537080"/>
          </a:xfrm>
        </p:spPr>
        <p:txBody>
          <a:bodyPr anchor="t" anchorCtr="0"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976400" y="5916600"/>
            <a:ext cx="6048360" cy="8874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25BB-4E99-4129-B38E-C996181481AF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1027" name="Segnaposto testo 2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it-IT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1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it-IT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61D2D824-B9DC-446A-B154-3D18FA7BFC23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4400" kern="1200">
          <a:solidFill>
            <a:schemeClr val="tx2"/>
          </a:solidFill>
          <a:latin typeface="Arial" pitchFamily="18"/>
          <a:ea typeface="SimSun" pitchFamily="2"/>
          <a:cs typeface="Mangal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  <a:cs typeface="Mangal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  <a:cs typeface="Mangal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  <a:cs typeface="Mangal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  <a:cs typeface="Mangal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  <a:cs typeface="Mangal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  <a:cs typeface="Mangal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  <a:cs typeface="Mangal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  <a:cs typeface="Mangal" pitchFamily="18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SzPct val="45000"/>
        <a:buFont typeface="StarSymbol"/>
        <a:buChar char="●"/>
        <a:defRPr lang="it-IT" sz="3200" kern="1200">
          <a:solidFill>
            <a:srgbClr val="000000"/>
          </a:solidFill>
          <a:latin typeface="Arial" pitchFamily="18"/>
          <a:ea typeface="SimSun" pitchFamily="2"/>
          <a:cs typeface="Mangal" pitchFamily="2"/>
        </a:defRPr>
      </a:lvl1pPr>
      <a:lvl2pPr marL="863600" lvl="1" indent="-323850" algn="l" rtl="0" eaLnBrk="0" fontAlgn="base" hangingPunct="0">
        <a:spcBef>
          <a:spcPct val="0"/>
        </a:spcBef>
        <a:spcAft>
          <a:spcPts val="1138"/>
        </a:spcAft>
        <a:buSzPct val="45000"/>
        <a:buFont typeface="StarSymbol"/>
        <a:buChar char="●"/>
        <a:defRPr lang="it-IT" sz="2800" kern="1200">
          <a:solidFill>
            <a:srgbClr val="000000"/>
          </a:solidFill>
          <a:latin typeface="Arial" pitchFamily="18"/>
          <a:ea typeface="SimSun" pitchFamily="2"/>
          <a:cs typeface="Mangal" pitchFamily="2"/>
        </a:defRPr>
      </a:lvl2pPr>
      <a:lvl3pPr marL="1295400" lvl="2" indent="-287338" algn="l" rtl="0" eaLnBrk="0" fontAlgn="base" hangingPunct="0">
        <a:spcBef>
          <a:spcPct val="0"/>
        </a:spcBef>
        <a:spcAft>
          <a:spcPts val="850"/>
        </a:spcAft>
        <a:buSzPct val="75000"/>
        <a:buFont typeface="StarSymbol"/>
        <a:buChar char="–"/>
        <a:defRPr lang="it-IT" sz="2400" kern="1200">
          <a:solidFill>
            <a:srgbClr val="000000"/>
          </a:solidFill>
          <a:latin typeface="Arial" pitchFamily="18"/>
          <a:ea typeface="SimSun" pitchFamily="2"/>
          <a:cs typeface="Mangal" pitchFamily="2"/>
        </a:defRPr>
      </a:lvl3pPr>
      <a:lvl4pPr marL="1727200" lvl="3" indent="-215900" algn="l" rtl="0" eaLnBrk="0" fontAlgn="base" hangingPunct="0">
        <a:spcBef>
          <a:spcPct val="0"/>
        </a:spcBef>
        <a:spcAft>
          <a:spcPts val="563"/>
        </a:spcAft>
        <a:buSzPct val="45000"/>
        <a:buFont typeface="StarSymbol"/>
        <a:buChar char="●"/>
        <a:defRPr lang="it-IT" sz="2000" kern="1200">
          <a:solidFill>
            <a:srgbClr val="000000"/>
          </a:solidFill>
          <a:latin typeface="Arial" pitchFamily="18"/>
          <a:ea typeface="SimSun" pitchFamily="2"/>
          <a:cs typeface="Mangal" pitchFamily="2"/>
        </a:defRPr>
      </a:lvl4pPr>
      <a:lvl5pPr marL="2159000" lvl="4" indent="-215900" algn="l" rtl="0" eaLnBrk="0" fontAlgn="base" hangingPunct="0">
        <a:spcBef>
          <a:spcPct val="0"/>
        </a:spcBef>
        <a:spcAft>
          <a:spcPts val="288"/>
        </a:spcAft>
        <a:buSzPct val="75000"/>
        <a:buFont typeface="StarSymbol"/>
        <a:buChar char="–"/>
        <a:defRPr lang="it-IT" sz="2000" kern="1200">
          <a:solidFill>
            <a:srgbClr val="000000"/>
          </a:solidFill>
          <a:latin typeface="Arial" pitchFamily="18"/>
          <a:ea typeface="SimSun" pitchFamily="2"/>
          <a:cs typeface="Mangal" pitchFamily="2"/>
        </a:defRPr>
      </a:lvl5pPr>
      <a:lvl6pPr marL="26162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it-IT" sz="2000" kern="1200">
          <a:solidFill>
            <a:srgbClr val="000000"/>
          </a:solidFill>
          <a:latin typeface="Arial" pitchFamily="18"/>
          <a:ea typeface="SimSun" pitchFamily="2"/>
          <a:cs typeface="Mangal" pitchFamily="2"/>
        </a:defRPr>
      </a:lvl6pPr>
      <a:lvl7pPr marL="30734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it-IT" sz="2000" kern="1200">
          <a:solidFill>
            <a:srgbClr val="000000"/>
          </a:solidFill>
          <a:latin typeface="Arial" pitchFamily="18"/>
          <a:ea typeface="SimSun" pitchFamily="2"/>
          <a:cs typeface="Mangal" pitchFamily="2"/>
        </a:defRPr>
      </a:lvl7pPr>
      <a:lvl8pPr marL="35306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it-IT" sz="2000" kern="1200">
          <a:solidFill>
            <a:srgbClr val="000000"/>
          </a:solidFill>
          <a:latin typeface="Arial" pitchFamily="18"/>
          <a:ea typeface="SimSun" pitchFamily="2"/>
          <a:cs typeface="Mangal" pitchFamily="2"/>
        </a:defRPr>
      </a:lvl8pPr>
      <a:lvl9pPr marL="39878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it-IT" sz="2000" kern="1200">
          <a:solidFill>
            <a:srgbClr val="000000"/>
          </a:solidFill>
          <a:latin typeface="Arial" pitchFamily="18"/>
          <a:ea typeface="SimSun" pitchFamily="2"/>
          <a:cs typeface="Mangal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7700" y="3348038"/>
            <a:ext cx="8929688" cy="2232025"/>
          </a:xfrm>
          <a:prstGeom prst="rect">
            <a:avLst/>
          </a:prstGeom>
        </p:spPr>
        <p:txBody>
          <a:bodyPr lIns="90000" tIns="46800" rIns="90000" bIns="46800" fromWordArt="1" anchor="ctr" anchorCtr="1" compatLnSpc="0">
            <a:prstTxWarp prst="textPlain">
              <a:avLst/>
            </a:prstTxWarp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n w="9360">
                <a:solidFill>
                  <a:srgbClr val="000000"/>
                </a:solidFill>
                <a:prstDash val="solid"/>
                <a:miter/>
              </a:ln>
              <a:solidFill>
                <a:srgbClr val="FF0000"/>
              </a:solidFill>
              <a:effectLst>
                <a:outerShdw dist="152735" dir="2700000" algn="tl">
                  <a:srgbClr val="868686"/>
                </a:outerShdw>
              </a:effectLst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60363" y="5759450"/>
            <a:ext cx="9601200" cy="16271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Ctr="1" compatLnSpc="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>
                <a:solidFill>
                  <a:srgbClr val="FF0000"/>
                </a:solidFill>
                <a:latin typeface="Arial" pitchFamily="18"/>
                <a:ea typeface="SimSun" pitchFamily="2"/>
                <a:cs typeface="Mangal" pitchFamily="2"/>
              </a:rPr>
              <a:t>Presentato dal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>
                <a:solidFill>
                  <a:srgbClr val="FF0000"/>
                </a:solidFill>
                <a:latin typeface="Arial" pitchFamily="18"/>
                <a:ea typeface="SimSun" pitchFamily="2"/>
                <a:cs typeface="Mangal" pitchFamily="2"/>
              </a:rPr>
              <a:t>CCR della Scuola secondaria di 1°grado «G. Gonelli» di Mirabello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92088" y="61913"/>
            <a:ext cx="9636125" cy="28130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200" b="1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SimSun" pitchFamily="2"/>
                <a:cs typeface="Mangal" pitchFamily="2"/>
              </a:rPr>
              <a:t>Progetto ConCittadini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SimSun" pitchFamily="2"/>
                <a:cs typeface="Mangal" pitchFamily="2"/>
              </a:rPr>
              <a:t>2012 / 2013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4000" b="1">
              <a:solidFill>
                <a:srgbClr val="000000"/>
              </a:solidFill>
              <a:effectLst>
                <a:outerShdw dist="17961" dir="2700000">
                  <a:scrgbClr r="0" g="0" b="0"/>
                </a:outerShdw>
              </a:effectLst>
              <a:latin typeface="Arial" pitchFamily="18"/>
              <a:ea typeface="SimSun" pitchFamily="2"/>
              <a:cs typeface="Mangal" pitchFamily="2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SimSun" pitchFamily="2"/>
                <a:cs typeface="Mangal" pitchFamily="2"/>
              </a:rPr>
              <a:t>Indirizzo LEGALITA’</a:t>
            </a:r>
          </a:p>
        </p:txBody>
      </p:sp>
      <p:sp>
        <p:nvSpPr>
          <p:cNvPr id="5" name="CasellaDiTesto 6"/>
          <p:cNvSpPr txBox="1"/>
          <p:nvPr/>
        </p:nvSpPr>
        <p:spPr>
          <a:xfrm>
            <a:off x="647700" y="3348038"/>
            <a:ext cx="8929688" cy="1431925"/>
          </a:xfrm>
          <a:prstGeom prst="rect">
            <a:avLst/>
          </a:prstGeom>
          <a:noFill/>
          <a:ln>
            <a:noFill/>
          </a:ln>
          <a:effectLst>
            <a:outerShdw dist="38160" dir="5400000" algn="tl">
              <a:srgbClr val="000000">
                <a:alpha val="40000"/>
              </a:srgbClr>
            </a:outerShdw>
          </a:effectLst>
        </p:spPr>
        <p:txBody>
          <a:bodyPr anchorCtr="1" compatLnSpc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80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Attenti alla rete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 txBox="1">
            <a:spLocks noGrp="1"/>
          </p:cNvSpPr>
          <p:nvPr>
            <p:ph type="title" idx="4294967295"/>
          </p:nvPr>
        </p:nvSpPr>
        <p:spPr>
          <a:xfrm>
            <a:off x="593725" y="266700"/>
            <a:ext cx="8493125" cy="1311275"/>
          </a:xfrm>
        </p:spPr>
        <p:txBody>
          <a:bodyPr lIns="91440" tIns="45720" rIns="91440" bIns="45720"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z="4000"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A quanti anni si può essere puniti dalla legge?</a:t>
            </a:r>
          </a:p>
        </p:txBody>
      </p:sp>
      <p:pic>
        <p:nvPicPr>
          <p:cNvPr id="33794" name="Grafico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8788" y="2295525"/>
            <a:ext cx="6831012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550863"/>
            <a:ext cx="9072562" cy="762000"/>
          </a:xfrm>
        </p:spPr>
        <p:txBody>
          <a:bodyPr lIns="91440" tIns="45720" rIns="91440" bIns="45720"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Dove si trova il collegamento?</a:t>
            </a:r>
          </a:p>
        </p:txBody>
      </p:sp>
      <p:grpSp>
        <p:nvGrpSpPr>
          <p:cNvPr id="35842" name="Gruppo 2"/>
          <p:cNvGrpSpPr>
            <a:grpSpLocks/>
          </p:cNvGrpSpPr>
          <p:nvPr/>
        </p:nvGrpSpPr>
        <p:grpSpPr bwMode="auto">
          <a:xfrm>
            <a:off x="447675" y="1708150"/>
            <a:ext cx="9183688" cy="5100638"/>
            <a:chOff x="447840" y="1707840"/>
            <a:chExt cx="9183960" cy="5101200"/>
          </a:xfrm>
        </p:grpSpPr>
        <p:pic>
          <p:nvPicPr>
            <p:cNvPr id="35843" name="Segnaposto contenuto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7840" y="1707840"/>
              <a:ext cx="9183960" cy="510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47840" y="1707840"/>
              <a:ext cx="180980" cy="4604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latin typeface="Arial" pitchFamily="18"/>
                <a:ea typeface="SimSun" pitchFamily="2"/>
                <a:cs typeface="Mangal" pitchFamily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550863"/>
            <a:ext cx="9072562" cy="762000"/>
          </a:xfrm>
        </p:spPr>
        <p:txBody>
          <a:bodyPr lIns="91440" tIns="45720" rIns="91440" bIns="45720"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Con chi navighi?</a:t>
            </a:r>
          </a:p>
        </p:txBody>
      </p:sp>
      <p:grpSp>
        <p:nvGrpSpPr>
          <p:cNvPr id="37890" name="Gruppo 2"/>
          <p:cNvGrpSpPr>
            <a:grpSpLocks/>
          </p:cNvGrpSpPr>
          <p:nvPr/>
        </p:nvGrpSpPr>
        <p:grpSpPr bwMode="auto">
          <a:xfrm>
            <a:off x="447675" y="1708150"/>
            <a:ext cx="9183688" cy="5100638"/>
            <a:chOff x="447840" y="1707840"/>
            <a:chExt cx="9183960" cy="5101200"/>
          </a:xfrm>
        </p:grpSpPr>
        <p:pic>
          <p:nvPicPr>
            <p:cNvPr id="37891" name="Segnaposto contenuto 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7840" y="1707840"/>
              <a:ext cx="9183960" cy="510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47840" y="1707840"/>
              <a:ext cx="180980" cy="4604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latin typeface="Arial" pitchFamily="18"/>
                <a:ea typeface="SimSun" pitchFamily="2"/>
                <a:cs typeface="Mangal" pitchFamily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550863"/>
            <a:ext cx="9072562" cy="762000"/>
          </a:xfrm>
        </p:spPr>
        <p:txBody>
          <a:bodyPr lIns="91440" tIns="45720" rIns="91440" bIns="45720"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Che cosa fai in Internet?</a:t>
            </a:r>
          </a:p>
        </p:txBody>
      </p:sp>
      <p:grpSp>
        <p:nvGrpSpPr>
          <p:cNvPr id="39938" name="Gruppo 2"/>
          <p:cNvGrpSpPr>
            <a:grpSpLocks/>
          </p:cNvGrpSpPr>
          <p:nvPr/>
        </p:nvGrpSpPr>
        <p:grpSpPr bwMode="auto">
          <a:xfrm>
            <a:off x="447675" y="1708150"/>
            <a:ext cx="9183688" cy="5100638"/>
            <a:chOff x="447840" y="1707840"/>
            <a:chExt cx="9183960" cy="5101200"/>
          </a:xfrm>
        </p:grpSpPr>
        <p:pic>
          <p:nvPicPr>
            <p:cNvPr id="39939" name="Segnaposto contenuto 1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7840" y="1707840"/>
              <a:ext cx="9183960" cy="510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47840" y="1707840"/>
              <a:ext cx="180980" cy="4604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latin typeface="Arial" pitchFamily="18"/>
                <a:ea typeface="SimSun" pitchFamily="2"/>
                <a:cs typeface="Mangal" pitchFamily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550863"/>
            <a:ext cx="9072562" cy="762000"/>
          </a:xfrm>
        </p:spPr>
        <p:txBody>
          <a:bodyPr lIns="91440" tIns="45720" rIns="91440" bIns="45720"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In Internet parli con persone…</a:t>
            </a:r>
          </a:p>
        </p:txBody>
      </p:sp>
      <p:grpSp>
        <p:nvGrpSpPr>
          <p:cNvPr id="41986" name="Gruppo 2"/>
          <p:cNvGrpSpPr>
            <a:grpSpLocks/>
          </p:cNvGrpSpPr>
          <p:nvPr/>
        </p:nvGrpSpPr>
        <p:grpSpPr bwMode="auto">
          <a:xfrm>
            <a:off x="447675" y="1708150"/>
            <a:ext cx="9183688" cy="5100638"/>
            <a:chOff x="447840" y="1707840"/>
            <a:chExt cx="9183960" cy="5101200"/>
          </a:xfrm>
        </p:grpSpPr>
        <p:pic>
          <p:nvPicPr>
            <p:cNvPr id="41987" name="Segnaposto contenuto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7840" y="1707840"/>
              <a:ext cx="9183960" cy="510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47840" y="1707840"/>
              <a:ext cx="180980" cy="4604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latin typeface="Arial" pitchFamily="18"/>
                <a:ea typeface="SimSun" pitchFamily="2"/>
                <a:cs typeface="Mangal" pitchFamily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398463"/>
            <a:ext cx="9072562" cy="1066800"/>
          </a:xfrm>
        </p:spPr>
        <p:txBody>
          <a:bodyPr lIns="91440" tIns="45720" rIns="91440" bIns="45720"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z="3200"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In internet conosci una persona nuova.</a:t>
            </a:r>
            <a:br>
              <a:rPr sz="3200"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</a:br>
            <a:r>
              <a:rPr sz="3200"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Secondo te cosa ti dice di sé?</a:t>
            </a:r>
          </a:p>
        </p:txBody>
      </p:sp>
      <p:grpSp>
        <p:nvGrpSpPr>
          <p:cNvPr id="44034" name="Gruppo 2"/>
          <p:cNvGrpSpPr>
            <a:grpSpLocks/>
          </p:cNvGrpSpPr>
          <p:nvPr/>
        </p:nvGrpSpPr>
        <p:grpSpPr bwMode="auto">
          <a:xfrm>
            <a:off x="447675" y="1708150"/>
            <a:ext cx="9183688" cy="5100638"/>
            <a:chOff x="447840" y="1707840"/>
            <a:chExt cx="9183960" cy="5101200"/>
          </a:xfrm>
        </p:grpSpPr>
        <p:pic>
          <p:nvPicPr>
            <p:cNvPr id="44035" name="Segnaposto contenuto 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7840" y="1707840"/>
              <a:ext cx="9183960" cy="510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47840" y="1707840"/>
              <a:ext cx="180980" cy="4604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latin typeface="Arial" pitchFamily="18"/>
                <a:ea typeface="SimSun" pitchFamily="2"/>
                <a:cs typeface="Mangal" pitchFamily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582613"/>
            <a:ext cx="9072562" cy="700087"/>
          </a:xfrm>
        </p:spPr>
        <p:txBody>
          <a:bodyPr lIns="91440" tIns="45720" rIns="91440" bIns="45720"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z="4000"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In internet qualcuno ti ha mai chiesto</a:t>
            </a:r>
          </a:p>
        </p:txBody>
      </p:sp>
      <p:grpSp>
        <p:nvGrpSpPr>
          <p:cNvPr id="46082" name="Gruppo 2"/>
          <p:cNvGrpSpPr>
            <a:grpSpLocks/>
          </p:cNvGrpSpPr>
          <p:nvPr/>
        </p:nvGrpSpPr>
        <p:grpSpPr bwMode="auto">
          <a:xfrm>
            <a:off x="460375" y="1422400"/>
            <a:ext cx="9183688" cy="5100638"/>
            <a:chOff x="460080" y="1422359"/>
            <a:chExt cx="9183960" cy="5101200"/>
          </a:xfrm>
        </p:grpSpPr>
        <p:pic>
          <p:nvPicPr>
            <p:cNvPr id="46084" name="Segnaposto contenuto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080" y="1422359"/>
              <a:ext cx="9183960" cy="510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60080" y="1422359"/>
              <a:ext cx="180980" cy="4604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latin typeface="Arial" pitchFamily="18"/>
                <a:ea typeface="SimSun" pitchFamily="2"/>
                <a:cs typeface="Mangal" pitchFamily="2"/>
              </a:endParaRPr>
            </a:p>
          </p:txBody>
        </p:sp>
      </p:grpSp>
      <p:sp>
        <p:nvSpPr>
          <p:cNvPr id="6" name="CasellaDiTesto 5"/>
          <p:cNvSpPr/>
          <p:nvPr/>
        </p:nvSpPr>
        <p:spPr>
          <a:xfrm>
            <a:off x="2817813" y="6559550"/>
            <a:ext cx="5476875" cy="381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90" b="1">
                <a:solidFill>
                  <a:srgbClr val="000000"/>
                </a:solidFill>
                <a:latin typeface="Arial" pitchFamily="18"/>
                <a:ea typeface="SimSun" pitchFamily="2"/>
                <a:cs typeface="Mangal" pitchFamily="2"/>
              </a:rPr>
              <a:t>Solo il 50% rifiuta le richieste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277813"/>
            <a:ext cx="9072562" cy="1309687"/>
          </a:xfrm>
        </p:spPr>
        <p:txBody>
          <a:bodyPr lIns="91440" tIns="45720" rIns="91440" bIns="45720"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z="4000"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Chi ha risposto si agli inviti, cosa ha fatto?</a:t>
            </a:r>
          </a:p>
        </p:txBody>
      </p:sp>
      <p:grpSp>
        <p:nvGrpSpPr>
          <p:cNvPr id="48130" name="Gruppo 2"/>
          <p:cNvGrpSpPr>
            <a:grpSpLocks/>
          </p:cNvGrpSpPr>
          <p:nvPr/>
        </p:nvGrpSpPr>
        <p:grpSpPr bwMode="auto">
          <a:xfrm>
            <a:off x="447675" y="1708150"/>
            <a:ext cx="9183688" cy="5100638"/>
            <a:chOff x="447840" y="1707840"/>
            <a:chExt cx="9183960" cy="5101200"/>
          </a:xfrm>
        </p:grpSpPr>
        <p:pic>
          <p:nvPicPr>
            <p:cNvPr id="48131" name="Segnaposto contenuto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7840" y="1707840"/>
              <a:ext cx="9183960" cy="510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47840" y="1707840"/>
              <a:ext cx="180980" cy="4604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latin typeface="Arial" pitchFamily="18"/>
                <a:ea typeface="SimSun" pitchFamily="2"/>
                <a:cs typeface="Mangal" pitchFamily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277813"/>
            <a:ext cx="9072562" cy="1309687"/>
          </a:xfrm>
        </p:spPr>
        <p:txBody>
          <a:bodyPr lIns="91440" tIns="45720" rIns="91440" bIns="45720"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z="4000"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Rispetto a quello che fai in rete, cosa dicono i tuoi genitori?</a:t>
            </a:r>
          </a:p>
        </p:txBody>
      </p:sp>
      <p:grpSp>
        <p:nvGrpSpPr>
          <p:cNvPr id="50178" name="Gruppo 2"/>
          <p:cNvGrpSpPr>
            <a:grpSpLocks/>
          </p:cNvGrpSpPr>
          <p:nvPr/>
        </p:nvGrpSpPr>
        <p:grpSpPr bwMode="auto">
          <a:xfrm>
            <a:off x="447675" y="1708150"/>
            <a:ext cx="9183688" cy="5100638"/>
            <a:chOff x="447840" y="1707840"/>
            <a:chExt cx="9183960" cy="5101200"/>
          </a:xfrm>
        </p:grpSpPr>
        <p:pic>
          <p:nvPicPr>
            <p:cNvPr id="50179" name="Segnaposto contenuto 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7840" y="1707840"/>
              <a:ext cx="9183960" cy="510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47840" y="1707840"/>
              <a:ext cx="180980" cy="4604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latin typeface="Arial" pitchFamily="18"/>
                <a:ea typeface="SimSun" pitchFamily="2"/>
                <a:cs typeface="Mangal" pitchFamily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"/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7700" y="611188"/>
            <a:ext cx="8880475" cy="6453187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074275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CasellaDiTesto 1"/>
          <p:cNvSpPr txBox="1">
            <a:spLocks noChangeArrowheads="1"/>
          </p:cNvSpPr>
          <p:nvPr/>
        </p:nvSpPr>
        <p:spPr bwMode="auto">
          <a:xfrm>
            <a:off x="863600" y="1187450"/>
            <a:ext cx="8208963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it-IT" sz="4800">
                <a:solidFill>
                  <a:srgbClr val="000000"/>
                </a:solidFill>
                <a:latin typeface="Calibri" pitchFamily="34" charset="0"/>
                <a:ea typeface="SimSun" pitchFamily="2" charset="-122"/>
                <a:cs typeface="Mangal" pitchFamily="18" charset="0"/>
              </a:rPr>
              <a:t>Ringraziamo l’Assemblea legislativa dell’Emilia Romagna per aver promosso questo progetto che permetterà, con i contributi ricevuti, di migliorare la nostra scuola già colpita dal terremoto.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261938"/>
            <a:ext cx="9072562" cy="1341437"/>
          </a:xfrm>
        </p:spPr>
        <p:txBody>
          <a:bodyPr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C5000B"/>
                </a:solidFill>
                <a:latin typeface="Arial" charset="0"/>
                <a:ea typeface="SimSun" pitchFamily="2" charset="-122"/>
                <a:cs typeface="Mangal" pitchFamily="18" charset="0"/>
              </a:rPr>
              <a:t>Ma chi è la nuova</a:t>
            </a:r>
            <a:br>
              <a:rPr smtClean="0">
                <a:solidFill>
                  <a:srgbClr val="C5000B"/>
                </a:solidFill>
                <a:latin typeface="Arial" charset="0"/>
                <a:ea typeface="SimSun" pitchFamily="2" charset="-122"/>
                <a:cs typeface="Mangal" pitchFamily="18" charset="0"/>
              </a:rPr>
            </a:br>
            <a:r>
              <a:rPr smtClean="0">
                <a:solidFill>
                  <a:srgbClr val="C5000B"/>
                </a:solidFill>
                <a:latin typeface="Arial" charset="0"/>
                <a:ea typeface="SimSun" pitchFamily="2" charset="-122"/>
                <a:cs typeface="Mangal" pitchFamily="18" charset="0"/>
              </a:rPr>
              <a:t> “generazione digitale”?</a:t>
            </a:r>
          </a:p>
        </p:txBody>
      </p:sp>
      <p:sp>
        <p:nvSpPr>
          <p:cNvPr id="19458" name="Sottotitolo 2"/>
          <p:cNvSpPr txBox="1">
            <a:spLocks noGrp="1"/>
          </p:cNvSpPr>
          <p:nvPr>
            <p:ph type="subTitle" idx="4294967295"/>
          </p:nvPr>
        </p:nvSpPr>
        <p:spPr>
          <a:xfrm>
            <a:off x="503238" y="3165475"/>
            <a:ext cx="9070975" cy="974725"/>
          </a:xfrm>
        </p:spPr>
        <p:txBody>
          <a:bodyPr anchor="ctr" anchorCtr="1">
            <a:spAutoFit/>
          </a:bodyPr>
          <a:lstStyle/>
          <a:p>
            <a:pPr marL="0" indent="0" algn="ctr" eaLnBrk="1">
              <a:buFont typeface="StarSymbol"/>
              <a:buNone/>
            </a:pPr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La nuova generazione è composta da adolescenti che per circa il 90% utilizzano il WEB e i suoi siti.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346075"/>
            <a:ext cx="9072562" cy="1173163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660066"/>
                </a:solidFill>
                <a:latin typeface="Arial" charset="0"/>
                <a:ea typeface="SimSun" pitchFamily="2" charset="-122"/>
                <a:cs typeface="Mangal" pitchFamily="18" charset="0"/>
              </a:rPr>
              <a:t>Il mondo del WEB</a:t>
            </a:r>
          </a:p>
        </p:txBody>
      </p:sp>
      <p:sp>
        <p:nvSpPr>
          <p:cNvPr id="21506" name="Sottotitolo 2"/>
          <p:cNvSpPr txBox="1">
            <a:spLocks noGrp="1"/>
          </p:cNvSpPr>
          <p:nvPr>
            <p:ph type="subTitle" idx="4294967295"/>
          </p:nvPr>
        </p:nvSpPr>
        <p:spPr>
          <a:xfrm>
            <a:off x="539750" y="1619250"/>
            <a:ext cx="9072563" cy="1674813"/>
          </a:xfrm>
        </p:spPr>
        <p:txBody>
          <a:bodyPr anchor="ctr" anchorCtr="1"/>
          <a:lstStyle/>
          <a:p>
            <a:pPr marL="0" indent="0" algn="ctr" eaLnBrk="1">
              <a:buFont typeface="StarSymbol"/>
              <a:buNone/>
            </a:pPr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Il WEB è l'evoluzione di WWW ovvero il World Wide Web che è l'insieme di tutte le applicazioni che fanno parte del mondo informatico.</a:t>
            </a:r>
          </a:p>
        </p:txBody>
      </p:sp>
      <p:sp>
        <p:nvSpPr>
          <p:cNvPr id="5" name="Figura a mano libera 4"/>
          <p:cNvSpPr>
            <a:spLocks/>
          </p:cNvSpPr>
          <p:nvPr/>
        </p:nvSpPr>
        <p:spPr bwMode="auto">
          <a:xfrm rot="8551466" flipV="1">
            <a:off x="6119813" y="4140200"/>
            <a:ext cx="1620837" cy="1260475"/>
          </a:xfrm>
          <a:custGeom>
            <a:avLst/>
            <a:gdLst>
              <a:gd name="T0" fmla="*/ 810419 w 21600"/>
              <a:gd name="T1" fmla="*/ 0 h 21600"/>
              <a:gd name="T2" fmla="*/ 1620837 w 21600"/>
              <a:gd name="T3" fmla="*/ 630238 h 21600"/>
              <a:gd name="T4" fmla="*/ 810419 w 21600"/>
              <a:gd name="T5" fmla="*/ 1260475 h 21600"/>
              <a:gd name="T6" fmla="*/ 0 w 21600"/>
              <a:gd name="T7" fmla="*/ 630238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6098 w 21600"/>
              <a:gd name="T13" fmla="*/ 13284 h 21600"/>
              <a:gd name="T14" fmla="*/ 18378 w 21600"/>
              <a:gd name="T15" fmla="*/ 1837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5831"/>
                </a:moveTo>
                <a:lnTo>
                  <a:pt x="6098" y="10062"/>
                </a:lnTo>
                <a:lnTo>
                  <a:pt x="6098" y="13284"/>
                </a:lnTo>
                <a:lnTo>
                  <a:pt x="13284" y="13284"/>
                </a:lnTo>
                <a:lnTo>
                  <a:pt x="13284" y="6098"/>
                </a:lnTo>
                <a:lnTo>
                  <a:pt x="10062" y="6098"/>
                </a:lnTo>
                <a:lnTo>
                  <a:pt x="15831" y="0"/>
                </a:lnTo>
                <a:lnTo>
                  <a:pt x="21600" y="6098"/>
                </a:lnTo>
                <a:lnTo>
                  <a:pt x="18378" y="6098"/>
                </a:lnTo>
                <a:lnTo>
                  <a:pt x="18378" y="18378"/>
                </a:lnTo>
                <a:lnTo>
                  <a:pt x="6098" y="18378"/>
                </a:lnTo>
                <a:lnTo>
                  <a:pt x="6098" y="21600"/>
                </a:lnTo>
                <a:close/>
              </a:path>
            </a:pathLst>
          </a:custGeom>
          <a:solidFill>
            <a:srgbClr val="6600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119813" y="5580063"/>
            <a:ext cx="3211512" cy="5461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>
                <a:solidFill>
                  <a:srgbClr val="000000"/>
                </a:solidFill>
                <a:latin typeface="Arial" pitchFamily="18"/>
                <a:ea typeface="SimSun" pitchFamily="2"/>
                <a:cs typeface="Mangal" pitchFamily="2"/>
              </a:rPr>
              <a:t>World Wide Web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 txBox="1">
            <a:spLocks noGrp="1"/>
          </p:cNvSpPr>
          <p:nvPr>
            <p:ph type="title" idx="4294967295"/>
          </p:nvPr>
        </p:nvSpPr>
        <p:spPr>
          <a:xfrm>
            <a:off x="539750" y="295275"/>
            <a:ext cx="9072563" cy="671513"/>
          </a:xfrm>
        </p:spPr>
        <p:txBody>
          <a:bodyPr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FFFF00"/>
                </a:solidFill>
                <a:latin typeface="Arial" charset="0"/>
                <a:ea typeface="SimSun" pitchFamily="2" charset="-122"/>
                <a:cs typeface="Mangal" pitchFamily="18" charset="0"/>
              </a:rPr>
              <a:t>I vantaggi di Internet...</a:t>
            </a:r>
          </a:p>
        </p:txBody>
      </p:sp>
      <p:sp>
        <p:nvSpPr>
          <p:cNvPr id="23554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33388" y="2771775"/>
            <a:ext cx="8999537" cy="3206750"/>
          </a:xfrm>
        </p:spPr>
        <p:txBody>
          <a:bodyPr/>
          <a:lstStyle/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Viene utilizzato per fare ricerche per la scuola, giocare, ascoltare e scaricare musica e usufruire dei Social Network.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596900"/>
            <a:ext cx="9072562" cy="671513"/>
          </a:xfrm>
        </p:spPr>
        <p:txBody>
          <a:bodyPr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CC6633"/>
                </a:solidFill>
                <a:latin typeface="Arial" charset="0"/>
                <a:ea typeface="SimSun" pitchFamily="2" charset="-122"/>
                <a:cs typeface="Mangal" pitchFamily="18" charset="0"/>
              </a:rPr>
              <a:t>...e i suoi svantaggi</a:t>
            </a:r>
          </a:p>
        </p:txBody>
      </p:sp>
      <p:sp>
        <p:nvSpPr>
          <p:cNvPr id="25602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238" y="1768475"/>
            <a:ext cx="4427537" cy="3951288"/>
          </a:xfrm>
        </p:spPr>
        <p:txBody>
          <a:bodyPr>
            <a:spAutoFit/>
          </a:bodyPr>
          <a:lstStyle/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Spamming</a:t>
            </a:r>
          </a:p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Dialer</a:t>
            </a:r>
          </a:p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Virus informatici</a:t>
            </a:r>
          </a:p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Tutti si possono collegare a Internet compresi i malintenzionati</a:t>
            </a:r>
          </a:p>
        </p:txBody>
      </p:sp>
      <p:pic>
        <p:nvPicPr>
          <p:cNvPr id="25603" name="Segnaposto immagine 3"/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151438" y="1800225"/>
            <a:ext cx="4427537" cy="474662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 txBox="1">
            <a:spLocks noGrp="1"/>
          </p:cNvSpPr>
          <p:nvPr>
            <p:ph type="title" idx="4294967295"/>
          </p:nvPr>
        </p:nvSpPr>
        <p:spPr>
          <a:xfrm>
            <a:off x="539750" y="-112713"/>
            <a:ext cx="9072563" cy="1171576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solidFill>
                  <a:srgbClr val="355E00"/>
                </a:solidFill>
                <a:latin typeface="Arial" charset="0"/>
                <a:ea typeface="SimSun" pitchFamily="2" charset="-122"/>
                <a:cs typeface="Mangal" pitchFamily="18" charset="0"/>
              </a:rPr>
              <a:t>E a proposito di Social Network...</a:t>
            </a:r>
          </a:p>
        </p:txBody>
      </p:sp>
      <p:sp>
        <p:nvSpPr>
          <p:cNvPr id="27650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73025" y="900113"/>
            <a:ext cx="4427538" cy="6284912"/>
          </a:xfrm>
        </p:spPr>
        <p:txBody>
          <a:bodyPr/>
          <a:lstStyle/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I Social Network sono un sistema di comunicazione molto veloce</a:t>
            </a:r>
          </a:p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Molte persone lo utilizzano per raccontarsi esperienze, idee...</a:t>
            </a:r>
          </a:p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Permettono di contattare amici lontani e di vederli attraverso lo schermo</a:t>
            </a:r>
          </a:p>
        </p:txBody>
      </p:sp>
      <p:sp>
        <p:nvSpPr>
          <p:cNvPr id="27651" name="Segnaposto testo 3"/>
          <p:cNvSpPr txBox="1">
            <a:spLocks noGrp="1"/>
          </p:cNvSpPr>
          <p:nvPr>
            <p:ph type="body" idx="4294967295"/>
          </p:nvPr>
        </p:nvSpPr>
        <p:spPr>
          <a:xfrm>
            <a:off x="4859338" y="900113"/>
            <a:ext cx="4719637" cy="6119812"/>
          </a:xfrm>
        </p:spPr>
        <p:txBody>
          <a:bodyPr/>
          <a:lstStyle/>
          <a:p>
            <a:pPr eaLnBrk="1">
              <a:buFont typeface="StarSymbol"/>
              <a:buNone/>
            </a:pPr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In alcuni casi la privacy è violata:</a:t>
            </a:r>
          </a:p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Pedofilia</a:t>
            </a:r>
          </a:p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Cyberbullismo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238" y="596900"/>
            <a:ext cx="9072562" cy="671513"/>
          </a:xfrm>
        </p:spPr>
        <p:txBody>
          <a:bodyPr>
            <a:spAutoFit/>
          </a:bodyPr>
          <a:lstStyle/>
          <a:p>
            <a:pPr eaLnBrk="1">
              <a:buSzPct val="45000"/>
              <a:buFont typeface="StarSymbol"/>
              <a:buNone/>
              <a:tabLst>
                <a:tab pos="4002088" algn="l"/>
              </a:tabLst>
            </a:pPr>
            <a:r>
              <a:rPr b="1" smtClean="0">
                <a:solidFill>
                  <a:srgbClr val="FF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ATTENZIONE</a:t>
            </a:r>
            <a:r>
              <a:rPr smtClean="0">
                <a:solidFill>
                  <a:srgbClr val="000000"/>
                </a:solidFill>
                <a:latin typeface="Arial" charset="0"/>
                <a:ea typeface="SimSun" pitchFamily="2" charset="-122"/>
                <a:cs typeface="Mangal" pitchFamily="18" charset="0"/>
              </a:rPr>
              <a:t>:consigli da seguire</a:t>
            </a:r>
          </a:p>
        </p:txBody>
      </p:sp>
      <p:sp>
        <p:nvSpPr>
          <p:cNvPr id="29698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238" y="1768475"/>
            <a:ext cx="4427537" cy="5721350"/>
          </a:xfrm>
        </p:spPr>
        <p:txBody>
          <a:bodyPr>
            <a:spAutoFit/>
          </a:bodyPr>
          <a:lstStyle/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Stabilire regole su come utilizzare Internet</a:t>
            </a:r>
          </a:p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Non accettare incontri on-line con sconosciuti</a:t>
            </a:r>
          </a:p>
          <a:p>
            <a:pPr eaLnBrk="1"/>
            <a:r>
              <a:rPr smtClean="0">
                <a:latin typeface="Arial" charset="0"/>
                <a:ea typeface="SimSun" pitchFamily="2" charset="-122"/>
                <a:cs typeface="Mangal" pitchFamily="18" charset="0"/>
              </a:rPr>
              <a:t>Non dare informazioni personali senza il permesso dei genitori</a:t>
            </a:r>
          </a:p>
        </p:txBody>
      </p:sp>
      <p:pic>
        <p:nvPicPr>
          <p:cNvPr id="29699" name="Segnaposto immagine 3"/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2339975"/>
            <a:ext cx="4427538" cy="30607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6625" y="539750"/>
            <a:ext cx="8135938" cy="6430963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600" b="1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Calibri" pitchFamily="18"/>
                <a:ea typeface="SimSun" pitchFamily="2"/>
                <a:cs typeface="Mangal" pitchFamily="2"/>
              </a:rPr>
              <a:t>PROGETTO CONCITTADINI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Calibri" pitchFamily="18"/>
                <a:ea typeface="SimSun" pitchFamily="2"/>
                <a:cs typeface="Mangal" pitchFamily="2"/>
              </a:rPr>
              <a:t>2012 / 2013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400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0">
                <a:solidFill>
                  <a:srgbClr val="FF0000"/>
                </a:solidFill>
                <a:latin typeface="Calibri" pitchFamily="18"/>
                <a:ea typeface="SimSun" pitchFamily="2"/>
                <a:cs typeface="Mangal" pitchFamily="2"/>
              </a:rPr>
              <a:t>Questionario sull’uso dei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0">
                <a:solidFill>
                  <a:srgbClr val="FF0000"/>
                </a:solidFill>
                <a:latin typeface="Calibri" pitchFamily="18"/>
                <a:ea typeface="SimSun" pitchFamily="2"/>
                <a:cs typeface="Mangal" pitchFamily="2"/>
              </a:rPr>
              <a:t>Social Network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4000">
              <a:solidFill>
                <a:srgbClr val="FF0000"/>
              </a:solidFill>
              <a:latin typeface="Calibri" pitchFamily="18"/>
              <a:ea typeface="SimSun" pitchFamily="2"/>
              <a:cs typeface="Mangal" pitchFamily="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>
                <a:solidFill>
                  <a:srgbClr val="FF0000"/>
                </a:solidFill>
                <a:latin typeface="Calibri" pitchFamily="18"/>
                <a:ea typeface="SimSun" pitchFamily="2"/>
                <a:cs typeface="Mangal" pitchFamily="2"/>
              </a:rPr>
              <a:t>Risultati dell’indagine rivolta a tutti gli alunni della scuola secondaria di primo grado «G. Gonelli» di Mirabello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310</Words>
  <Application>Microsoft Office PowerPoint</Application>
  <PresentationFormat>Personalizzato</PresentationFormat>
  <Paragraphs>48</Paragraphs>
  <Slides>20</Slides>
  <Notes>20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30" baseType="lpstr">
      <vt:lpstr>Arial</vt:lpstr>
      <vt:lpstr>SimSun</vt:lpstr>
      <vt:lpstr>Mangal</vt:lpstr>
      <vt:lpstr>StarSymbol</vt:lpstr>
      <vt:lpstr>Calibri</vt:lpstr>
      <vt:lpstr>Times New Roman</vt:lpstr>
      <vt:lpstr>Lucida Sans Unicode</vt:lpstr>
      <vt:lpstr>Tahoma</vt:lpstr>
      <vt:lpstr>Arial Unicode MS</vt:lpstr>
      <vt:lpstr>Predefinito</vt:lpstr>
      <vt:lpstr>Diapositiva 1</vt:lpstr>
      <vt:lpstr>Diapositiva 2</vt:lpstr>
      <vt:lpstr>Ma chi è la nuova  “generazione digitale”?</vt:lpstr>
      <vt:lpstr>Il mondo del WEB</vt:lpstr>
      <vt:lpstr>I vantaggi di Internet...</vt:lpstr>
      <vt:lpstr>...e i suoi svantaggi</vt:lpstr>
      <vt:lpstr>E a proposito di Social Network...</vt:lpstr>
      <vt:lpstr>ATTENZIONE:consigli da seguire</vt:lpstr>
      <vt:lpstr>Diapositiva 9</vt:lpstr>
      <vt:lpstr>A quanti anni si può essere puniti dalla legge?</vt:lpstr>
      <vt:lpstr>Dove si trova il collegamento?</vt:lpstr>
      <vt:lpstr>Con chi navighi?</vt:lpstr>
      <vt:lpstr>Che cosa fai in Internet?</vt:lpstr>
      <vt:lpstr>In Internet parli con persone…</vt:lpstr>
      <vt:lpstr>In internet conosci una persona nuova. Secondo te cosa ti dice di sé?</vt:lpstr>
      <vt:lpstr>In internet qualcuno ti ha mai chiesto</vt:lpstr>
      <vt:lpstr>Chi ha risposto si agli inviti, cosa ha fatto?</vt:lpstr>
      <vt:lpstr>Rispetto a quello che fai in rete, cosa dicono i tuoi genitori?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 Cavicchi</dc:creator>
  <cp:lastModifiedBy>constantinescu_d</cp:lastModifiedBy>
  <cp:revision>20</cp:revision>
  <dcterms:created xsi:type="dcterms:W3CDTF">2013-03-20T14:38:28Z</dcterms:created>
  <dcterms:modified xsi:type="dcterms:W3CDTF">2013-05-09T09:50:14Z</dcterms:modified>
</cp:coreProperties>
</file>